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80" r:id="rId3"/>
    <p:sldId id="281" r:id="rId4"/>
    <p:sldId id="282" r:id="rId5"/>
    <p:sldId id="283" r:id="rId6"/>
    <p:sldId id="261" r:id="rId7"/>
    <p:sldId id="258" r:id="rId8"/>
    <p:sldId id="259" r:id="rId9"/>
    <p:sldId id="260" r:id="rId10"/>
    <p:sldId id="263" r:id="rId11"/>
    <p:sldId id="257" r:id="rId12"/>
    <p:sldId id="262" r:id="rId13"/>
    <p:sldId id="275" r:id="rId14"/>
    <p:sldId id="276" r:id="rId15"/>
    <p:sldId id="278" r:id="rId16"/>
    <p:sldId id="284" r:id="rId17"/>
    <p:sldId id="277" r:id="rId18"/>
    <p:sldId id="266" r:id="rId19"/>
    <p:sldId id="267" r:id="rId20"/>
    <p:sldId id="268" r:id="rId21"/>
    <p:sldId id="269" r:id="rId22"/>
    <p:sldId id="270" r:id="rId23"/>
    <p:sldId id="271" r:id="rId24"/>
    <p:sldId id="273" r:id="rId25"/>
    <p:sldId id="274"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notesViewPr>
    <p:cSldViewPr>
      <p:cViewPr varScale="1">
        <p:scale>
          <a:sx n="70" d="100"/>
          <a:sy n="70" d="100"/>
        </p:scale>
        <p:origin x="-324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66C2214-4BDD-49E2-817D-5F824B108554}" type="datetimeFigureOut">
              <a:rPr lang="en-US" smtClean="0"/>
              <a:t>3/4/2015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A77A2FE-8CF3-4CC6-B62A-B3EA6CAA6365}" type="slidenum">
              <a:rPr lang="en-US" smtClean="0"/>
              <a:t>‹#›</a:t>
            </a:fld>
            <a:endParaRPr lang="en-US"/>
          </a:p>
        </p:txBody>
      </p:sp>
    </p:spTree>
    <p:extLst>
      <p:ext uri="{BB962C8B-B14F-4D97-AF65-F5344CB8AC3E}">
        <p14:creationId xmlns:p14="http://schemas.microsoft.com/office/powerpoint/2010/main" val="1872667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77A2FE-8CF3-4CC6-B62A-B3EA6CAA6365}" type="slidenum">
              <a:rPr lang="en-US" smtClean="0"/>
              <a:t>7</a:t>
            </a:fld>
            <a:endParaRPr lang="en-US"/>
          </a:p>
        </p:txBody>
      </p:sp>
    </p:spTree>
    <p:extLst>
      <p:ext uri="{BB962C8B-B14F-4D97-AF65-F5344CB8AC3E}">
        <p14:creationId xmlns:p14="http://schemas.microsoft.com/office/powerpoint/2010/main" val="2316684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77A2FE-8CF3-4CC6-B62A-B3EA6CAA6365}" type="slidenum">
              <a:rPr lang="en-US" smtClean="0"/>
              <a:t>8</a:t>
            </a:fld>
            <a:endParaRPr lang="en-US"/>
          </a:p>
        </p:txBody>
      </p:sp>
    </p:spTree>
    <p:extLst>
      <p:ext uri="{BB962C8B-B14F-4D97-AF65-F5344CB8AC3E}">
        <p14:creationId xmlns:p14="http://schemas.microsoft.com/office/powerpoint/2010/main" val="295540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600" dirty="0"/>
              <a:t>State of RI violated the ADA by failing to serve individuals with I/DD in the most integrated settings based on preferences and abilities AND placing transition age youth and adults with I/DD at serious risk of segregation…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A77A2FE-8CF3-4CC6-B62A-B3EA6CAA6365}" type="slidenum">
              <a:rPr lang="en-US" smtClean="0"/>
              <a:t>9</a:t>
            </a:fld>
            <a:endParaRPr lang="en-US"/>
          </a:p>
        </p:txBody>
      </p:sp>
    </p:spTree>
    <p:extLst>
      <p:ext uri="{BB962C8B-B14F-4D97-AF65-F5344CB8AC3E}">
        <p14:creationId xmlns:p14="http://schemas.microsoft.com/office/powerpoint/2010/main" val="114048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7A2FE-8CF3-4CC6-B62A-B3EA6CAA6365}" type="slidenum">
              <a:rPr lang="en-US" smtClean="0"/>
              <a:t>11</a:t>
            </a:fld>
            <a:endParaRPr lang="en-US"/>
          </a:p>
        </p:txBody>
      </p:sp>
    </p:spTree>
    <p:extLst>
      <p:ext uri="{BB962C8B-B14F-4D97-AF65-F5344CB8AC3E}">
        <p14:creationId xmlns:p14="http://schemas.microsoft.com/office/powerpoint/2010/main" val="122111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7A2FE-8CF3-4CC6-B62A-B3EA6CAA6365}" type="slidenum">
              <a:rPr lang="en-US" smtClean="0"/>
              <a:t>12</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1" y="4803141"/>
            <a:ext cx="4118610" cy="293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480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prstClr val="black"/>
                </a:solidFill>
                <a:latin typeface="Gill Sans MT"/>
              </a:rPr>
              <a:t>Set consequences for tasks not completed</a:t>
            </a:r>
            <a:endParaRPr lang="en-US" sz="2400" dirty="0"/>
          </a:p>
        </p:txBody>
      </p:sp>
      <p:sp>
        <p:nvSpPr>
          <p:cNvPr id="4" name="Slide Number Placeholder 3"/>
          <p:cNvSpPr>
            <a:spLocks noGrp="1"/>
          </p:cNvSpPr>
          <p:nvPr>
            <p:ph type="sldNum" sz="quarter" idx="10"/>
          </p:nvPr>
        </p:nvSpPr>
        <p:spPr/>
        <p:txBody>
          <a:bodyPr/>
          <a:lstStyle/>
          <a:p>
            <a:fld id="{FA77A2FE-8CF3-4CC6-B62A-B3EA6CAA6365}" type="slidenum">
              <a:rPr lang="en-US" smtClean="0"/>
              <a:t>13</a:t>
            </a:fld>
            <a:endParaRPr lang="en-US"/>
          </a:p>
        </p:txBody>
      </p:sp>
      <p:sp>
        <p:nvSpPr>
          <p:cNvPr id="5" name="Rectangle 4"/>
          <p:cNvSpPr/>
          <p:nvPr/>
        </p:nvSpPr>
        <p:spPr>
          <a:xfrm>
            <a:off x="1479973" y="5190490"/>
            <a:ext cx="3505200" cy="938719"/>
          </a:xfrm>
          <a:prstGeom prst="rect">
            <a:avLst/>
          </a:prstGeom>
        </p:spPr>
        <p:txBody>
          <a:bodyPr lIns="93177" tIns="46589" rIns="93177" bIns="46589">
            <a:spAutoFit/>
          </a:bodyPr>
          <a:lstStyle/>
          <a:p>
            <a:r>
              <a:rPr lang="en-US" dirty="0" smtClean="0"/>
              <a:t>People are more successful with encouragement and support from the entire family.</a:t>
            </a:r>
          </a:p>
        </p:txBody>
      </p:sp>
    </p:spTree>
    <p:extLst>
      <p:ext uri="{BB962C8B-B14F-4D97-AF65-F5344CB8AC3E}">
        <p14:creationId xmlns:p14="http://schemas.microsoft.com/office/powerpoint/2010/main" val="268916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p>
          <a:p>
            <a:r>
              <a:rPr lang="en-US" dirty="0" smtClean="0"/>
              <a:t>Based on persons specific needs</a:t>
            </a:r>
          </a:p>
          <a:p>
            <a:r>
              <a:rPr lang="en-US" dirty="0" smtClean="0"/>
              <a:t>Time management</a:t>
            </a:r>
          </a:p>
          <a:p>
            <a:r>
              <a:rPr lang="en-US" dirty="0" smtClean="0"/>
              <a:t>Following directions</a:t>
            </a:r>
          </a:p>
          <a:p>
            <a:r>
              <a:rPr lang="en-US" dirty="0" smtClean="0"/>
              <a:t>Sequencing</a:t>
            </a:r>
          </a:p>
          <a:p>
            <a:r>
              <a:rPr lang="en-US" dirty="0" smtClean="0"/>
              <a:t>Mobility social skills</a:t>
            </a:r>
            <a:endParaRPr lang="en-US" dirty="0"/>
          </a:p>
        </p:txBody>
      </p:sp>
      <p:sp>
        <p:nvSpPr>
          <p:cNvPr id="4" name="Slide Number Placeholder 3"/>
          <p:cNvSpPr>
            <a:spLocks noGrp="1"/>
          </p:cNvSpPr>
          <p:nvPr>
            <p:ph type="sldNum" sz="quarter" idx="10"/>
          </p:nvPr>
        </p:nvSpPr>
        <p:spPr/>
        <p:txBody>
          <a:bodyPr/>
          <a:lstStyle/>
          <a:p>
            <a:fld id="{FA77A2FE-8CF3-4CC6-B62A-B3EA6CAA6365}" type="slidenum">
              <a:rPr lang="en-US" smtClean="0"/>
              <a:t>14</a:t>
            </a:fld>
            <a:endParaRPr lang="en-US"/>
          </a:p>
        </p:txBody>
      </p:sp>
    </p:spTree>
    <p:extLst>
      <p:ext uri="{BB962C8B-B14F-4D97-AF65-F5344CB8AC3E}">
        <p14:creationId xmlns:p14="http://schemas.microsoft.com/office/powerpoint/2010/main" val="1344402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A2FF193-04EE-49CB-B8C1-E05197679388}" type="datetimeFigureOut">
              <a:rPr lang="en-US" smtClean="0"/>
              <a:t>3/4/2015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A785B06F-5AF8-4A21-BB6B-19EDBAA60578}"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2FF193-04EE-49CB-B8C1-E05197679388}" type="datetimeFigureOut">
              <a:rPr lang="en-US" smtClean="0"/>
              <a:t>3/4/2015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85B06F-5AF8-4A21-BB6B-19EDBAA6057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2FF193-04EE-49CB-B8C1-E05197679388}" type="datetimeFigureOut">
              <a:rPr lang="en-US" smtClean="0"/>
              <a:t>3/4/2015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85B06F-5AF8-4A21-BB6B-19EDBAA6057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2FF193-04EE-49CB-B8C1-E05197679388}" type="datetimeFigureOut">
              <a:rPr lang="en-US" smtClean="0"/>
              <a:t>3/4/2015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85B06F-5AF8-4A21-BB6B-19EDBAA6057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A2FF193-04EE-49CB-B8C1-E05197679388}" type="datetimeFigureOut">
              <a:rPr lang="en-US" smtClean="0"/>
              <a:t>3/4/2015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85B06F-5AF8-4A21-BB6B-19EDBAA60578}"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A2FF193-04EE-49CB-B8C1-E05197679388}" type="datetimeFigureOut">
              <a:rPr lang="en-US" smtClean="0"/>
              <a:t>3/4/2015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785B06F-5AF8-4A21-BB6B-19EDBAA6057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A2FF193-04EE-49CB-B8C1-E05197679388}" type="datetimeFigureOut">
              <a:rPr lang="en-US" smtClean="0"/>
              <a:t>3/4/2015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785B06F-5AF8-4A21-BB6B-19EDBAA6057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A2FF193-04EE-49CB-B8C1-E05197679388}" type="datetimeFigureOut">
              <a:rPr lang="en-US" smtClean="0"/>
              <a:t>3/4/2015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785B06F-5AF8-4A21-BB6B-19EDBAA6057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A2FF193-04EE-49CB-B8C1-E05197679388}" type="datetimeFigureOut">
              <a:rPr lang="en-US" smtClean="0"/>
              <a:t>3/4/2015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785B06F-5AF8-4A21-BB6B-19EDBAA60578}"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A2FF193-04EE-49CB-B8C1-E05197679388}" type="datetimeFigureOut">
              <a:rPr lang="en-US" smtClean="0"/>
              <a:t>3/4/2015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785B06F-5AF8-4A21-BB6B-19EDBAA6057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A2FF193-04EE-49CB-B8C1-E05197679388}" type="datetimeFigureOut">
              <a:rPr lang="en-US" smtClean="0"/>
              <a:t>3/4/2015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785B06F-5AF8-4A21-BB6B-19EDBAA60578}"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A2FF193-04EE-49CB-B8C1-E05197679388}" type="datetimeFigureOut">
              <a:rPr lang="en-US" smtClean="0"/>
              <a:t>3/4/2015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785B06F-5AF8-4A21-BB6B-19EDBAA60578}"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ehd.umn.edu/research/highlights/Rossman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Culture Change Series</a:t>
            </a:r>
            <a:r>
              <a:rPr lang="en-US" dirty="0">
                <a:effectLst/>
              </a:rPr>
              <a:t> </a:t>
            </a:r>
            <a:endParaRPr lang="en-US" dirty="0"/>
          </a:p>
        </p:txBody>
      </p:sp>
      <p:sp>
        <p:nvSpPr>
          <p:cNvPr id="3" name="Subtitle 2"/>
          <p:cNvSpPr>
            <a:spLocks noGrp="1"/>
          </p:cNvSpPr>
          <p:nvPr>
            <p:ph type="subTitle" idx="1"/>
          </p:nvPr>
        </p:nvSpPr>
        <p:spPr/>
        <p:txBody>
          <a:bodyPr>
            <a:normAutofit/>
          </a:bodyPr>
          <a:lstStyle/>
          <a:p>
            <a:r>
              <a:rPr lang="en-US" sz="4400" dirty="0"/>
              <a:t>Part I: Working Job Readiness Into the Home Environment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505200"/>
            <a:ext cx="59055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578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sense of urgency</a:t>
            </a:r>
            <a:endParaRPr lang="en-US" dirty="0"/>
          </a:p>
        </p:txBody>
      </p:sp>
      <p:sp>
        <p:nvSpPr>
          <p:cNvPr id="3" name="Content Placeholder 2"/>
          <p:cNvSpPr>
            <a:spLocks noGrp="1"/>
          </p:cNvSpPr>
          <p:nvPr>
            <p:ph idx="1"/>
          </p:nvPr>
        </p:nvSpPr>
        <p:spPr/>
        <p:txBody>
          <a:bodyPr>
            <a:normAutofit lnSpcReduction="10000"/>
          </a:bodyPr>
          <a:lstStyle/>
          <a:p>
            <a:pPr marL="0" lvl="0" indent="0" eaLnBrk="0" fontAlgn="base" hangingPunct="0">
              <a:spcBef>
                <a:spcPts val="700"/>
              </a:spcBef>
              <a:spcAft>
                <a:spcPct val="0"/>
              </a:spcAft>
              <a:buClr>
                <a:srgbClr val="B0CCB0"/>
              </a:buClr>
              <a:buSzPct val="60000"/>
              <a:buNone/>
            </a:pPr>
            <a:r>
              <a:rPr lang="en-US" b="1" dirty="0">
                <a:solidFill>
                  <a:srgbClr val="008080"/>
                </a:solidFill>
                <a:latin typeface="Tw Cen MT"/>
              </a:rPr>
              <a:t>The Consent Decree </a:t>
            </a:r>
            <a:r>
              <a:rPr lang="en-US" dirty="0">
                <a:solidFill>
                  <a:prstClr val="black"/>
                </a:solidFill>
                <a:latin typeface="Tw Cen MT"/>
              </a:rPr>
              <a:t>defines certain outcomes and conditions that must be met by the State</a:t>
            </a:r>
          </a:p>
          <a:p>
            <a:pPr marL="0" lvl="0" indent="0" eaLnBrk="0" fontAlgn="base" hangingPunct="0">
              <a:spcBef>
                <a:spcPts val="700"/>
              </a:spcBef>
              <a:spcAft>
                <a:spcPct val="0"/>
              </a:spcAft>
              <a:buClr>
                <a:srgbClr val="B0CCB0"/>
              </a:buClr>
              <a:buSzPct val="60000"/>
              <a:buNone/>
            </a:pPr>
            <a:endParaRPr lang="en-US" sz="800" dirty="0">
              <a:solidFill>
                <a:prstClr val="black"/>
              </a:solidFill>
              <a:latin typeface="Tw Cen MT"/>
            </a:endParaRPr>
          </a:p>
          <a:p>
            <a:pPr marL="0" lvl="0" indent="0" eaLnBrk="0" fontAlgn="base" hangingPunct="0">
              <a:spcBef>
                <a:spcPts val="700"/>
              </a:spcBef>
              <a:spcAft>
                <a:spcPct val="0"/>
              </a:spcAft>
              <a:buClr>
                <a:srgbClr val="B0CCB0"/>
              </a:buClr>
              <a:buSzPct val="60000"/>
              <a:buNone/>
            </a:pPr>
            <a:endParaRPr lang="en-US" sz="200" b="1" dirty="0">
              <a:solidFill>
                <a:srgbClr val="008080"/>
              </a:solidFill>
              <a:latin typeface="Tw Cen MT"/>
            </a:endParaRPr>
          </a:p>
          <a:p>
            <a:pPr marL="639763" lvl="1" indent="-273050" eaLnBrk="0" fontAlgn="base" hangingPunct="0">
              <a:spcAft>
                <a:spcPct val="0"/>
              </a:spcAft>
              <a:buClr>
                <a:srgbClr val="72A376"/>
              </a:buClr>
              <a:buSzPct val="70000"/>
              <a:buFont typeface="Wingdings 2" pitchFamily="18" charset="2"/>
              <a:buChar char=""/>
            </a:pPr>
            <a:r>
              <a:rPr lang="en-US" sz="2400" dirty="0">
                <a:solidFill>
                  <a:prstClr val="black"/>
                </a:solidFill>
                <a:latin typeface="Tw Cen MT"/>
              </a:rPr>
              <a:t>State will transform its service system over the next             </a:t>
            </a:r>
            <a:r>
              <a:rPr lang="en-US" sz="2400" b="1" dirty="0">
                <a:solidFill>
                  <a:srgbClr val="008080"/>
                </a:solidFill>
                <a:latin typeface="Tw Cen MT"/>
              </a:rPr>
              <a:t>10 years</a:t>
            </a:r>
            <a:r>
              <a:rPr lang="en-US" sz="2400" dirty="0">
                <a:solidFill>
                  <a:srgbClr val="008080"/>
                </a:solidFill>
                <a:latin typeface="Tw Cen MT"/>
              </a:rPr>
              <a:t>.</a:t>
            </a:r>
          </a:p>
          <a:p>
            <a:pPr marL="366713" lvl="1" indent="0" eaLnBrk="0" fontAlgn="base" hangingPunct="0">
              <a:spcAft>
                <a:spcPct val="0"/>
              </a:spcAft>
              <a:buClr>
                <a:srgbClr val="72A376"/>
              </a:buClr>
              <a:buSzPct val="70000"/>
              <a:buNone/>
            </a:pPr>
            <a:endParaRPr lang="en-US" sz="200" dirty="0">
              <a:solidFill>
                <a:srgbClr val="008080"/>
              </a:solidFill>
              <a:latin typeface="Tw Cen MT"/>
            </a:endParaRPr>
          </a:p>
          <a:p>
            <a:pPr marL="639763" lvl="1" indent="-273050" eaLnBrk="0" fontAlgn="base" hangingPunct="0">
              <a:spcAft>
                <a:spcPct val="0"/>
              </a:spcAft>
              <a:buClr>
                <a:srgbClr val="72A376"/>
              </a:buClr>
              <a:buSzPct val="70000"/>
              <a:buFont typeface="Wingdings 2" pitchFamily="18" charset="2"/>
              <a:buChar char=""/>
            </a:pPr>
            <a:r>
              <a:rPr lang="en-US" sz="2400" dirty="0">
                <a:solidFill>
                  <a:prstClr val="black"/>
                </a:solidFill>
                <a:latin typeface="Tw Cen MT"/>
              </a:rPr>
              <a:t>State will provide </a:t>
            </a:r>
            <a:r>
              <a:rPr lang="en-US" sz="2400" b="1" dirty="0">
                <a:solidFill>
                  <a:srgbClr val="008080"/>
                </a:solidFill>
                <a:latin typeface="Tw Cen MT"/>
              </a:rPr>
              <a:t>supported employment </a:t>
            </a:r>
            <a:r>
              <a:rPr lang="en-US" sz="2400" dirty="0">
                <a:solidFill>
                  <a:prstClr val="black"/>
                </a:solidFill>
                <a:latin typeface="Tw Cen MT"/>
              </a:rPr>
              <a:t>placements to approximately </a:t>
            </a:r>
            <a:r>
              <a:rPr lang="en-US" sz="2400" b="1" dirty="0">
                <a:solidFill>
                  <a:srgbClr val="008080"/>
                </a:solidFill>
                <a:latin typeface="Tw Cen MT"/>
              </a:rPr>
              <a:t>2,000</a:t>
            </a:r>
            <a:r>
              <a:rPr lang="en-US" sz="2400" dirty="0">
                <a:solidFill>
                  <a:prstClr val="black"/>
                </a:solidFill>
                <a:latin typeface="Tw Cen MT"/>
              </a:rPr>
              <a:t> of which </a:t>
            </a:r>
          </a:p>
          <a:p>
            <a:pPr marL="914400" lvl="2" eaLnBrk="0" fontAlgn="base" hangingPunct="0">
              <a:spcBef>
                <a:spcPts val="500"/>
              </a:spcBef>
              <a:spcAft>
                <a:spcPct val="0"/>
              </a:spcAft>
              <a:buClr>
                <a:srgbClr val="B0CCB0"/>
              </a:buClr>
              <a:buSzPct val="75000"/>
              <a:buFont typeface="Wingdings" pitchFamily="2" charset="2"/>
              <a:buChar char=""/>
            </a:pPr>
            <a:r>
              <a:rPr lang="en-US" b="1" dirty="0">
                <a:solidFill>
                  <a:srgbClr val="008080"/>
                </a:solidFill>
                <a:latin typeface="Tw Cen MT"/>
              </a:rPr>
              <a:t>700</a:t>
            </a:r>
            <a:r>
              <a:rPr lang="en-US" dirty="0">
                <a:solidFill>
                  <a:prstClr val="black"/>
                </a:solidFill>
                <a:latin typeface="Tw Cen MT"/>
              </a:rPr>
              <a:t> are currently in sheltered workshops</a:t>
            </a:r>
          </a:p>
          <a:p>
            <a:pPr marL="914400" lvl="2" eaLnBrk="0" fontAlgn="base" hangingPunct="0">
              <a:spcBef>
                <a:spcPts val="500"/>
              </a:spcBef>
              <a:spcAft>
                <a:spcPct val="0"/>
              </a:spcAft>
              <a:buClr>
                <a:srgbClr val="B0CCB0"/>
              </a:buClr>
              <a:buSzPct val="75000"/>
              <a:buFont typeface="Wingdings" pitchFamily="2" charset="2"/>
              <a:buChar char=""/>
            </a:pPr>
            <a:r>
              <a:rPr lang="en-US" b="1" dirty="0">
                <a:solidFill>
                  <a:srgbClr val="008080"/>
                </a:solidFill>
                <a:latin typeface="Tw Cen MT"/>
              </a:rPr>
              <a:t>950</a:t>
            </a:r>
            <a:r>
              <a:rPr lang="en-US" dirty="0">
                <a:solidFill>
                  <a:prstClr val="black"/>
                </a:solidFill>
                <a:latin typeface="Tw Cen MT"/>
              </a:rPr>
              <a:t> are currently in facility-based programs</a:t>
            </a:r>
          </a:p>
          <a:p>
            <a:pPr marL="914400" lvl="2" eaLnBrk="0" fontAlgn="base" hangingPunct="0">
              <a:spcBef>
                <a:spcPts val="500"/>
              </a:spcBef>
              <a:spcAft>
                <a:spcPct val="0"/>
              </a:spcAft>
              <a:buClr>
                <a:srgbClr val="B0CCB0"/>
              </a:buClr>
              <a:buSzPct val="75000"/>
              <a:buFont typeface="Wingdings" pitchFamily="2" charset="2"/>
              <a:buChar char=""/>
            </a:pPr>
            <a:r>
              <a:rPr lang="en-US" b="1" dirty="0">
                <a:solidFill>
                  <a:srgbClr val="008080"/>
                </a:solidFill>
                <a:latin typeface="Tw Cen MT"/>
              </a:rPr>
              <a:t>300 - 350 </a:t>
            </a:r>
            <a:r>
              <a:rPr lang="en-US" dirty="0">
                <a:solidFill>
                  <a:prstClr val="black"/>
                </a:solidFill>
                <a:latin typeface="Tw Cen MT"/>
              </a:rPr>
              <a:t>are students leaving high school</a:t>
            </a:r>
          </a:p>
          <a:p>
            <a:endParaRPr lang="en-US" dirty="0"/>
          </a:p>
        </p:txBody>
      </p:sp>
    </p:spTree>
    <p:extLst>
      <p:ext uri="{BB962C8B-B14F-4D97-AF65-F5344CB8AC3E}">
        <p14:creationId xmlns:p14="http://schemas.microsoft.com/office/powerpoint/2010/main" val="1289231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If not now…When?</a:t>
            </a:r>
            <a:br>
              <a:rPr lang="en-US" dirty="0" smtClean="0"/>
            </a:br>
            <a:r>
              <a:rPr lang="en-US" dirty="0" smtClean="0"/>
              <a:t>Understanding that work should be an expectation of adulthood. For young persons with disabilities. </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81600" y="3657600"/>
            <a:ext cx="3611563" cy="2982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145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ALL STARTS IN THE HOME</a:t>
            </a:r>
            <a:endParaRPr lang="en-US" dirty="0"/>
          </a:p>
        </p:txBody>
      </p:sp>
      <p:sp>
        <p:nvSpPr>
          <p:cNvPr id="3" name="Content Placeholder 2"/>
          <p:cNvSpPr>
            <a:spLocks noGrp="1"/>
          </p:cNvSpPr>
          <p:nvPr>
            <p:ph idx="1"/>
          </p:nvPr>
        </p:nvSpPr>
        <p:spPr/>
        <p:txBody>
          <a:bodyPr/>
          <a:lstStyle/>
          <a:p>
            <a:r>
              <a:rPr lang="en-US" dirty="0" smtClean="0"/>
              <a:t>Adults with disabilities credit having to do chores at home growing up as the single most important key to being a successfully employed professional.</a:t>
            </a:r>
          </a:p>
          <a:p>
            <a:r>
              <a:rPr lang="en-US" dirty="0" smtClean="0">
                <a:hlinkClick r:id="rId3"/>
              </a:rPr>
              <a:t>Research supports this statement by informing us that </a:t>
            </a:r>
            <a:r>
              <a:rPr lang="en-US" dirty="0">
                <a:hlinkClick r:id="rId3"/>
              </a:rPr>
              <a:t>the ability to help out by completing chores is a key component to success in adulthood</a:t>
            </a:r>
            <a:r>
              <a:rPr lang="en-US" dirty="0"/>
              <a:t> (</a:t>
            </a:r>
            <a:r>
              <a:rPr lang="en-US" dirty="0" err="1"/>
              <a:t>Rossman</a:t>
            </a:r>
            <a:r>
              <a:rPr lang="en-US" dirty="0"/>
              <a:t>, M; </a:t>
            </a:r>
            <a:r>
              <a:rPr lang="en-US" dirty="0" smtClean="0"/>
              <a:t>2003)</a:t>
            </a:r>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486399"/>
            <a:ext cx="1905000" cy="1317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110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F271C">
                    <a:satMod val="130000"/>
                  </a:srgbClr>
                </a:solidFill>
              </a:rPr>
              <a:t>IT ALL STARTS IN THE HOME</a:t>
            </a:r>
            <a:endParaRPr lang="en-US" dirty="0"/>
          </a:p>
        </p:txBody>
      </p:sp>
      <p:sp>
        <p:nvSpPr>
          <p:cNvPr id="3" name="Content Placeholder 2"/>
          <p:cNvSpPr>
            <a:spLocks noGrp="1"/>
          </p:cNvSpPr>
          <p:nvPr>
            <p:ph idx="1"/>
          </p:nvPr>
        </p:nvSpPr>
        <p:spPr/>
        <p:txBody>
          <a:bodyPr>
            <a:normAutofit fontScale="92500"/>
          </a:bodyPr>
          <a:lstStyle/>
          <a:p>
            <a:r>
              <a:rPr lang="en-US" dirty="0" smtClean="0"/>
              <a:t>The home is a learning environment to create pods of learning to build skill capacity.</a:t>
            </a:r>
          </a:p>
          <a:p>
            <a:r>
              <a:rPr lang="en-US" dirty="0" smtClean="0"/>
              <a:t>Tips for Teaching Tasks:</a:t>
            </a:r>
          </a:p>
          <a:p>
            <a:pPr lvl="1"/>
            <a:r>
              <a:rPr lang="en-US" dirty="0" smtClean="0"/>
              <a:t>Create clear expectations  </a:t>
            </a:r>
          </a:p>
          <a:p>
            <a:pPr lvl="1"/>
            <a:r>
              <a:rPr lang="en-US" dirty="0" smtClean="0"/>
              <a:t>Help </a:t>
            </a:r>
            <a:r>
              <a:rPr lang="en-US" dirty="0"/>
              <a:t>guide organization </a:t>
            </a:r>
          </a:p>
          <a:p>
            <a:pPr lvl="1"/>
            <a:r>
              <a:rPr lang="en-US" dirty="0"/>
              <a:t>Teach time management skills</a:t>
            </a:r>
          </a:p>
          <a:p>
            <a:pPr lvl="1"/>
            <a:r>
              <a:rPr lang="en-US" dirty="0"/>
              <a:t>Demonstrating initiative </a:t>
            </a:r>
          </a:p>
          <a:p>
            <a:pPr lvl="1"/>
            <a:r>
              <a:rPr lang="en-US" dirty="0"/>
              <a:t>Responsibility for completion </a:t>
            </a:r>
            <a:endParaRPr lang="en-US" dirty="0" smtClean="0"/>
          </a:p>
          <a:p>
            <a:pPr lvl="1"/>
            <a:r>
              <a:rPr lang="en-US" dirty="0" smtClean="0"/>
              <a:t>Problem solving and decision making</a:t>
            </a:r>
            <a:r>
              <a:rPr lang="en-US" dirty="0"/>
              <a:t/>
            </a:r>
            <a:br>
              <a:rPr lang="en-US" dirty="0"/>
            </a:br>
            <a:r>
              <a:rPr lang="en-US" dirty="0" smtClean="0"/>
              <a:t>Set consequences for tasks not completed</a:t>
            </a:r>
          </a:p>
          <a:p>
            <a:endParaRPr lang="en-US" dirty="0" smtClean="0"/>
          </a:p>
          <a:p>
            <a:endParaRPr lang="en-US" dirty="0" smtClean="0"/>
          </a:p>
          <a:p>
            <a:endParaRPr lang="en-US" dirty="0"/>
          </a:p>
        </p:txBody>
      </p:sp>
    </p:spTree>
    <p:extLst>
      <p:ext uri="{BB962C8B-B14F-4D97-AF65-F5344CB8AC3E}">
        <p14:creationId xmlns:p14="http://schemas.microsoft.com/office/powerpoint/2010/main" val="127962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Job Readiness is readying individuals for employment.</a:t>
            </a:r>
            <a:br>
              <a:rPr lang="en-US" dirty="0" smtClean="0"/>
            </a:br>
            <a:endParaRPr lang="en-US" dirty="0"/>
          </a:p>
        </p:txBody>
      </p:sp>
      <p:sp>
        <p:nvSpPr>
          <p:cNvPr id="3" name="Content Placeholder 2"/>
          <p:cNvSpPr>
            <a:spLocks noGrp="1"/>
          </p:cNvSpPr>
          <p:nvPr>
            <p:ph idx="1"/>
          </p:nvPr>
        </p:nvSpPr>
        <p:spPr>
          <a:xfrm>
            <a:off x="1219200" y="1371600"/>
            <a:ext cx="7498080" cy="4800600"/>
          </a:xfrm>
        </p:spPr>
        <p:txBody>
          <a:bodyPr>
            <a:normAutofit lnSpcReduction="10000"/>
          </a:bodyPr>
          <a:lstStyle/>
          <a:p>
            <a:endParaRPr lang="en-US" dirty="0" smtClean="0"/>
          </a:p>
          <a:p>
            <a:r>
              <a:rPr lang="en-US" dirty="0" smtClean="0"/>
              <a:t>Design the home environment to intentionally advance individual’s work readiness and functional capacity.</a:t>
            </a:r>
          </a:p>
          <a:p>
            <a:r>
              <a:rPr lang="en-US" dirty="0" smtClean="0"/>
              <a:t>Structure activities in the home to build job readiness skills. </a:t>
            </a:r>
          </a:p>
          <a:p>
            <a:r>
              <a:rPr lang="en-US" dirty="0" smtClean="0"/>
              <a:t> Part </a:t>
            </a:r>
            <a:r>
              <a:rPr lang="en-US" dirty="0"/>
              <a:t>of the challenge is to create an environment where people are prepared to succeed in the employment environment</a:t>
            </a:r>
            <a:r>
              <a:rPr lang="en-US" dirty="0" smtClean="0"/>
              <a:t>.</a:t>
            </a:r>
            <a:endParaRPr lang="en-US" dirty="0"/>
          </a:p>
        </p:txBody>
      </p:sp>
    </p:spTree>
    <p:extLst>
      <p:ext uri="{BB962C8B-B14F-4D97-AF65-F5344CB8AC3E}">
        <p14:creationId xmlns:p14="http://schemas.microsoft.com/office/powerpoint/2010/main" val="107005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Examples for the home environment</a:t>
            </a:r>
            <a:endParaRPr lang="en-US" sz="3200" dirty="0"/>
          </a:p>
        </p:txBody>
      </p:sp>
      <p:sp>
        <p:nvSpPr>
          <p:cNvPr id="3" name="Content Placeholder 2"/>
          <p:cNvSpPr>
            <a:spLocks noGrp="1"/>
          </p:cNvSpPr>
          <p:nvPr>
            <p:ph idx="1"/>
          </p:nvPr>
        </p:nvSpPr>
        <p:spPr/>
        <p:txBody>
          <a:bodyPr/>
          <a:lstStyle/>
          <a:p>
            <a:r>
              <a:rPr lang="en-US" dirty="0" smtClean="0"/>
              <a:t>There should be a relationship between the activities practiced in the home and the individuals employment goals/career goals. </a:t>
            </a:r>
          </a:p>
          <a:p>
            <a:r>
              <a:rPr lang="en-US" dirty="0" smtClean="0"/>
              <a:t>Example: Laundry – following direction, sorting, measuring, folding.</a:t>
            </a:r>
          </a:p>
          <a:p>
            <a:r>
              <a:rPr lang="en-US" dirty="0" smtClean="0"/>
              <a:t>Example- Using a dishwasher -rinsing</a:t>
            </a:r>
            <a:r>
              <a:rPr lang="en-US" smtClean="0"/>
              <a:t>, loading/unloading</a:t>
            </a:r>
            <a:r>
              <a:rPr lang="en-US" dirty="0" smtClean="0"/>
              <a:t>, and </a:t>
            </a:r>
            <a:r>
              <a:rPr lang="en-US" smtClean="0"/>
              <a:t>organizing. </a:t>
            </a:r>
            <a:endParaRPr lang="en-US" dirty="0" smtClean="0"/>
          </a:p>
          <a:p>
            <a:pPr marL="82296" indent="0">
              <a:buNone/>
            </a:pPr>
            <a:endParaRPr lang="en-US" dirty="0" smtClean="0"/>
          </a:p>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5562600"/>
            <a:ext cx="3105150" cy="1266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462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that extend from home to community</a:t>
            </a:r>
            <a:endParaRPr lang="en-US" dirty="0"/>
          </a:p>
        </p:txBody>
      </p:sp>
      <p:sp>
        <p:nvSpPr>
          <p:cNvPr id="3" name="Content Placeholder 2"/>
          <p:cNvSpPr>
            <a:spLocks noGrp="1"/>
          </p:cNvSpPr>
          <p:nvPr>
            <p:ph idx="1"/>
          </p:nvPr>
        </p:nvSpPr>
        <p:spPr/>
        <p:txBody>
          <a:bodyPr/>
          <a:lstStyle/>
          <a:p>
            <a:r>
              <a:rPr lang="en-US" dirty="0" smtClean="0"/>
              <a:t>Taking the relationship between home activities into the community. Connecting activities to employment.</a:t>
            </a:r>
          </a:p>
          <a:p>
            <a:pPr lvl="1"/>
            <a:r>
              <a:rPr lang="en-US" dirty="0" smtClean="0"/>
              <a:t>Such as grocery store, gas station, car repair, retail store, book store, library </a:t>
            </a:r>
          </a:p>
          <a:p>
            <a:pPr lvl="1"/>
            <a:endParaRPr lang="en-US" dirty="0" smtClean="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114800"/>
            <a:ext cx="285750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503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effectLst/>
              </a:rPr>
              <a:t/>
            </a:r>
            <a:br>
              <a:rPr lang="en-US" i="1" dirty="0" smtClean="0">
                <a:effectLst/>
              </a:rPr>
            </a:br>
            <a:r>
              <a:rPr lang="en-US" sz="3600" i="1" dirty="0" smtClean="0">
                <a:effectLst/>
              </a:rPr>
              <a:t>Skills for </a:t>
            </a:r>
            <a:r>
              <a:rPr lang="en-US" sz="3600" i="1" dirty="0">
                <a:effectLst/>
              </a:rPr>
              <a:t>the Work </a:t>
            </a:r>
            <a:r>
              <a:rPr lang="en-US" sz="3600" i="1" dirty="0" smtClean="0">
                <a:effectLst/>
              </a:rPr>
              <a:t>Place to practice at home…</a:t>
            </a:r>
            <a:r>
              <a:rPr lang="en-US" sz="3600" dirty="0">
                <a:effectLst/>
              </a:rPr>
              <a:t/>
            </a:r>
            <a:br>
              <a:rPr lang="en-US" sz="3600" dirty="0">
                <a:effectLst/>
              </a:rPr>
            </a:br>
            <a:endParaRPr lang="en-US" sz="3600" dirty="0"/>
          </a:p>
        </p:txBody>
      </p:sp>
      <p:sp>
        <p:nvSpPr>
          <p:cNvPr id="3" name="Content Placeholder 2"/>
          <p:cNvSpPr>
            <a:spLocks noGrp="1"/>
          </p:cNvSpPr>
          <p:nvPr>
            <p:ph idx="1"/>
          </p:nvPr>
        </p:nvSpPr>
        <p:spPr/>
        <p:txBody>
          <a:bodyPr/>
          <a:lstStyle/>
          <a:p>
            <a:r>
              <a:rPr lang="en-US" dirty="0"/>
              <a:t>Good “social skills”, sometimes know as “people skills”, can be developed with a little </a:t>
            </a:r>
            <a:r>
              <a:rPr lang="en-US" dirty="0" smtClean="0"/>
              <a:t>practice....</a:t>
            </a:r>
            <a:endParaRPr lang="en-US" dirty="0"/>
          </a:p>
          <a:p>
            <a:endParaRPr lang="en-US"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743200"/>
            <a:ext cx="3280979" cy="2854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546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98080" cy="1143000"/>
          </a:xfrm>
        </p:spPr>
        <p:txBody>
          <a:bodyPr>
            <a:noAutofit/>
          </a:bodyPr>
          <a:lstStyle/>
          <a:p>
            <a:r>
              <a:rPr lang="en-US" sz="3200" i="1" dirty="0">
                <a:effectLst/>
              </a:rPr>
              <a:t>Skills for the Work Place to practice at home…</a:t>
            </a:r>
            <a:r>
              <a:rPr lang="en-US" sz="3200" dirty="0">
                <a:effectLst/>
              </a:rPr>
              <a:t/>
            </a:r>
            <a:br>
              <a:rPr lang="en-US" sz="3200" dirty="0">
                <a:effectLst/>
              </a:rPr>
            </a:br>
            <a:endParaRPr lang="en-US" sz="3200"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2584876" cy="309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38600" y="2219245"/>
            <a:ext cx="4572000" cy="2711512"/>
          </a:xfrm>
          <a:prstGeom prst="rect">
            <a:avLst/>
          </a:prstGeom>
        </p:spPr>
        <p:txBody>
          <a:bodyPr>
            <a:spAutoFit/>
          </a:bodyPr>
          <a:lstStyle/>
          <a:p>
            <a:pPr marL="342900" marR="95250" lvl="0" indent="-342900">
              <a:lnSpc>
                <a:spcPct val="115000"/>
              </a:lnSpc>
              <a:spcBef>
                <a:spcPts val="0"/>
              </a:spcBef>
              <a:spcAft>
                <a:spcPts val="1000"/>
              </a:spcAft>
              <a:buSzPts val="1000"/>
              <a:buFont typeface="Symbol"/>
              <a:buChar char=""/>
              <a:tabLst>
                <a:tab pos="457200" algn="l"/>
              </a:tabLst>
            </a:pPr>
            <a:r>
              <a:rPr lang="en-US" sz="2000" b="1" dirty="0" smtClean="0">
                <a:solidFill>
                  <a:srgbClr val="3E3E3E"/>
                </a:solidFill>
                <a:effectLst/>
                <a:latin typeface="Trebuchet MS"/>
                <a:ea typeface="Times New Roman"/>
                <a:cs typeface="Times New Roman"/>
              </a:rPr>
              <a:t>Demonstrate how to be a good listener.</a:t>
            </a:r>
            <a:r>
              <a:rPr lang="en-US" sz="2000" dirty="0" smtClean="0">
                <a:solidFill>
                  <a:srgbClr val="3E3E3E"/>
                </a:solidFill>
                <a:effectLst/>
                <a:latin typeface="Trebuchet MS"/>
                <a:ea typeface="Times New Roman"/>
                <a:cs typeface="Times New Roman"/>
              </a:rPr>
              <a:t> </a:t>
            </a:r>
            <a:r>
              <a:rPr lang="en-US" dirty="0" smtClean="0">
                <a:solidFill>
                  <a:srgbClr val="3E3E3E"/>
                </a:solidFill>
                <a:effectLst/>
                <a:latin typeface="Trebuchet MS"/>
                <a:ea typeface="Times New Roman"/>
                <a:cs typeface="Times New Roman"/>
              </a:rPr>
              <a:t>Most of us think we already know what the other person is trying to say.  Sometimes, we may not be paying attention. As a result, we may forget important details.  We all make mistakes. Listen carefully when a co-worker speaks.</a:t>
            </a:r>
            <a:endParaRPr lang="en-US" sz="1400" dirty="0">
              <a:solidFill>
                <a:srgbClr val="3E3E3E"/>
              </a:solidFill>
              <a:effectLst/>
              <a:latin typeface="Calibri"/>
              <a:ea typeface="Calibri"/>
              <a:cs typeface="Times New Roman"/>
            </a:endParaRPr>
          </a:p>
        </p:txBody>
      </p:sp>
    </p:spTree>
    <p:extLst>
      <p:ext uri="{BB962C8B-B14F-4D97-AF65-F5344CB8AC3E}">
        <p14:creationId xmlns:p14="http://schemas.microsoft.com/office/powerpoint/2010/main" val="2440075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effectLst/>
              </a:rPr>
              <a:t>Skills for the Work Place to practice at home…</a:t>
            </a:r>
            <a:r>
              <a:rPr lang="en-US" sz="3200" dirty="0">
                <a:effectLst/>
              </a:rPr>
              <a:t/>
            </a:r>
            <a:br>
              <a:rPr lang="en-US" sz="3200" dirty="0">
                <a:effectLst/>
              </a:rPr>
            </a:br>
            <a:endParaRPr lang="en-US" sz="3200"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4152" y="2133600"/>
            <a:ext cx="2447752"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62400" y="2816259"/>
            <a:ext cx="4572000" cy="1154162"/>
          </a:xfrm>
          <a:prstGeom prst="rect">
            <a:avLst/>
          </a:prstGeom>
        </p:spPr>
        <p:txBody>
          <a:bodyPr>
            <a:spAutoFit/>
          </a:bodyPr>
          <a:lstStyle/>
          <a:p>
            <a:pPr marL="342900" marR="95250" lvl="0" indent="-342900">
              <a:lnSpc>
                <a:spcPct val="115000"/>
              </a:lnSpc>
              <a:spcBef>
                <a:spcPts val="0"/>
              </a:spcBef>
              <a:spcAft>
                <a:spcPts val="1000"/>
              </a:spcAft>
              <a:buSzPts val="1000"/>
              <a:buFont typeface="Symbol"/>
              <a:buChar char=""/>
              <a:tabLst>
                <a:tab pos="457200" algn="l"/>
              </a:tabLst>
            </a:pPr>
            <a:r>
              <a:rPr lang="en-US" sz="2000" b="1" dirty="0" smtClean="0">
                <a:solidFill>
                  <a:srgbClr val="3E3E3E"/>
                </a:solidFill>
                <a:effectLst/>
                <a:latin typeface="Trebuchet MS"/>
                <a:ea typeface="Times New Roman"/>
                <a:cs typeface="Times New Roman"/>
              </a:rPr>
              <a:t>Repeat back what has been asked of you</a:t>
            </a:r>
            <a:r>
              <a:rPr lang="en-US" sz="2000" dirty="0" smtClean="0">
                <a:solidFill>
                  <a:srgbClr val="3E3E3E"/>
                </a:solidFill>
                <a:effectLst/>
                <a:latin typeface="Trebuchet MS"/>
                <a:ea typeface="Times New Roman"/>
                <a:cs typeface="Times New Roman"/>
              </a:rPr>
              <a:t>.  </a:t>
            </a:r>
            <a:r>
              <a:rPr lang="en-US" dirty="0" smtClean="0">
                <a:solidFill>
                  <a:srgbClr val="3E3E3E"/>
                </a:solidFill>
                <a:effectLst/>
                <a:latin typeface="Trebuchet MS"/>
                <a:ea typeface="Times New Roman"/>
                <a:cs typeface="Times New Roman"/>
              </a:rPr>
              <a:t>Ask questions if you don’t understand the job.</a:t>
            </a:r>
            <a:r>
              <a:rPr lang="en-US" sz="2000" dirty="0" smtClean="0">
                <a:solidFill>
                  <a:srgbClr val="3E3E3E"/>
                </a:solidFill>
                <a:effectLst/>
                <a:latin typeface="Trebuchet MS"/>
                <a:ea typeface="Times New Roman"/>
                <a:cs typeface="Times New Roman"/>
              </a:rPr>
              <a:t>  </a:t>
            </a:r>
            <a:endParaRPr lang="en-US" sz="1400" dirty="0">
              <a:solidFill>
                <a:srgbClr val="3E3E3E"/>
              </a:solidFill>
              <a:effectLst/>
              <a:latin typeface="Calibri"/>
              <a:ea typeface="Calibri"/>
              <a:cs typeface="Times New Roman"/>
            </a:endParaRPr>
          </a:p>
        </p:txBody>
      </p:sp>
    </p:spTree>
    <p:extLst>
      <p:ext uri="{BB962C8B-B14F-4D97-AF65-F5344CB8AC3E}">
        <p14:creationId xmlns:p14="http://schemas.microsoft.com/office/powerpoint/2010/main" val="2819748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exists for a reason</a:t>
            </a:r>
            <a:endParaRPr lang="en-US" dirty="0"/>
          </a:p>
        </p:txBody>
      </p:sp>
      <p:sp>
        <p:nvSpPr>
          <p:cNvPr id="3" name="Content Placeholder 2"/>
          <p:cNvSpPr>
            <a:spLocks noGrp="1"/>
          </p:cNvSpPr>
          <p:nvPr>
            <p:ph idx="1"/>
          </p:nvPr>
        </p:nvSpPr>
        <p:spPr/>
        <p:txBody>
          <a:bodyPr/>
          <a:lstStyle/>
          <a:p>
            <a:r>
              <a:rPr lang="en-US" dirty="0" smtClean="0"/>
              <a:t>“The greatest danger in times of turbulence is not the turbulence; it is to act with yesterdays logic.”</a:t>
            </a:r>
          </a:p>
          <a:p>
            <a:pPr lvl="2"/>
            <a:r>
              <a:rPr lang="en-US" dirty="0" smtClean="0"/>
              <a:t>Peter Drucker </a:t>
            </a:r>
          </a:p>
          <a:p>
            <a:pPr lvl="2"/>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657600"/>
            <a:ext cx="4048125"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028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i="1" dirty="0">
                <a:solidFill>
                  <a:srgbClr val="4F271C">
                    <a:satMod val="130000"/>
                  </a:srgbClr>
                </a:solidFill>
                <a:effectLst/>
              </a:rPr>
              <a:t>Skills for the Work Place to practice at home…</a:t>
            </a:r>
            <a:r>
              <a:rPr lang="en-US" sz="3200" dirty="0">
                <a:solidFill>
                  <a:srgbClr val="4F271C">
                    <a:satMod val="130000"/>
                  </a:srgbClr>
                </a:solidFill>
                <a:effectLst/>
              </a:rPr>
              <a:t/>
            </a:r>
            <a:br>
              <a:rPr lang="en-US" sz="3200" dirty="0">
                <a:solidFill>
                  <a:srgbClr val="4F271C">
                    <a:satMod val="130000"/>
                  </a:srgbClr>
                </a:solidFill>
                <a:effectLst/>
              </a:rPr>
            </a:b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2514600"/>
            <a:ext cx="2694620" cy="2706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343400" y="2590800"/>
            <a:ext cx="4572000" cy="2676117"/>
          </a:xfrm>
          <a:prstGeom prst="rect">
            <a:avLst/>
          </a:prstGeom>
        </p:spPr>
        <p:txBody>
          <a:bodyPr>
            <a:spAutoFit/>
          </a:bodyPr>
          <a:lstStyle/>
          <a:p>
            <a:pPr marL="342900" marR="95250" lvl="0" indent="-342900">
              <a:lnSpc>
                <a:spcPct val="115000"/>
              </a:lnSpc>
              <a:spcBef>
                <a:spcPts val="0"/>
              </a:spcBef>
              <a:spcAft>
                <a:spcPts val="1000"/>
              </a:spcAft>
              <a:buSzPts val="1000"/>
              <a:buFont typeface="Symbol"/>
              <a:buChar char=""/>
              <a:tabLst>
                <a:tab pos="457200" algn="l"/>
              </a:tabLst>
            </a:pPr>
            <a:r>
              <a:rPr lang="en-US" sz="2000" b="1" dirty="0" smtClean="0">
                <a:solidFill>
                  <a:srgbClr val="3E3E3E"/>
                </a:solidFill>
                <a:effectLst/>
                <a:latin typeface="Trebuchet MS"/>
                <a:ea typeface="Times New Roman"/>
                <a:cs typeface="Times New Roman"/>
              </a:rPr>
              <a:t>Practice asking for help</a:t>
            </a:r>
            <a:r>
              <a:rPr lang="en-US" sz="2000" dirty="0" smtClean="0">
                <a:solidFill>
                  <a:srgbClr val="3E3E3E"/>
                </a:solidFill>
                <a:effectLst/>
                <a:latin typeface="Trebuchet MS"/>
                <a:ea typeface="Times New Roman"/>
                <a:cs typeface="Times New Roman"/>
              </a:rPr>
              <a:t>. </a:t>
            </a:r>
            <a:r>
              <a:rPr lang="en-US" dirty="0" smtClean="0">
                <a:solidFill>
                  <a:srgbClr val="3E3E3E"/>
                </a:solidFill>
                <a:effectLst/>
                <a:latin typeface="Trebuchet MS"/>
                <a:ea typeface="Times New Roman"/>
                <a:cs typeface="Times New Roman"/>
              </a:rPr>
              <a:t>There are times at work when we have too much to do.  We get all worked up and stressed out. Then we don’t ask for help. Try to understand that we all need help sometimes. A good co-worker will also help others when they are in need. </a:t>
            </a:r>
            <a:endParaRPr lang="en-US" sz="1400" dirty="0">
              <a:solidFill>
                <a:srgbClr val="3E3E3E"/>
              </a:solidFill>
              <a:effectLst/>
              <a:latin typeface="Calibri"/>
              <a:ea typeface="Calibri"/>
              <a:cs typeface="Times New Roman"/>
            </a:endParaRPr>
          </a:p>
        </p:txBody>
      </p:sp>
    </p:spTree>
    <p:extLst>
      <p:ext uri="{BB962C8B-B14F-4D97-AF65-F5344CB8AC3E}">
        <p14:creationId xmlns:p14="http://schemas.microsoft.com/office/powerpoint/2010/main" val="2510208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98080" cy="1143000"/>
          </a:xfrm>
        </p:spPr>
        <p:txBody>
          <a:bodyPr>
            <a:normAutofit fontScale="90000"/>
          </a:bodyPr>
          <a:lstStyle/>
          <a:p>
            <a:r>
              <a:rPr lang="en-US" sz="3200" i="1" dirty="0">
                <a:solidFill>
                  <a:srgbClr val="4F271C">
                    <a:satMod val="130000"/>
                  </a:srgbClr>
                </a:solidFill>
                <a:effectLst/>
              </a:rPr>
              <a:t>Skills for the Work Place to practice at home…</a:t>
            </a:r>
            <a:r>
              <a:rPr lang="en-US" sz="3200" dirty="0">
                <a:solidFill>
                  <a:srgbClr val="4F271C">
                    <a:satMod val="130000"/>
                  </a:srgbClr>
                </a:solidFill>
                <a:effectLst/>
              </a:rPr>
              <a:t/>
            </a:r>
            <a:br>
              <a:rPr lang="en-US" sz="3200" dirty="0">
                <a:solidFill>
                  <a:srgbClr val="4F271C">
                    <a:satMod val="130000"/>
                  </a:srgbClr>
                </a:solidFill>
                <a:effectLst/>
              </a:rPr>
            </a:br>
            <a:endParaRPr lang="en-U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2557462" cy="384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67200" y="2971800"/>
            <a:ext cx="4572000" cy="1720471"/>
          </a:xfrm>
          <a:prstGeom prst="rect">
            <a:avLst/>
          </a:prstGeom>
        </p:spPr>
        <p:txBody>
          <a:bodyPr>
            <a:spAutoFit/>
          </a:bodyPr>
          <a:lstStyle/>
          <a:p>
            <a:pPr marL="342900" marR="95250" lvl="0" indent="-342900">
              <a:lnSpc>
                <a:spcPct val="115000"/>
              </a:lnSpc>
              <a:spcBef>
                <a:spcPts val="0"/>
              </a:spcBef>
              <a:spcAft>
                <a:spcPts val="1000"/>
              </a:spcAft>
              <a:buSzPts val="1000"/>
              <a:buFont typeface="Symbol"/>
              <a:buChar char=""/>
              <a:tabLst>
                <a:tab pos="457200" algn="l"/>
              </a:tabLst>
            </a:pPr>
            <a:r>
              <a:rPr lang="en-US" sz="2000" b="1" dirty="0" smtClean="0">
                <a:solidFill>
                  <a:srgbClr val="3E3E3E"/>
                </a:solidFill>
                <a:effectLst/>
                <a:latin typeface="Trebuchet MS"/>
                <a:ea typeface="Times New Roman"/>
                <a:cs typeface="Times New Roman"/>
              </a:rPr>
              <a:t>Learn to accept advice.</a:t>
            </a:r>
            <a:r>
              <a:rPr lang="en-US" sz="2000" dirty="0" smtClean="0">
                <a:solidFill>
                  <a:srgbClr val="3E3E3E"/>
                </a:solidFill>
                <a:effectLst/>
                <a:latin typeface="Trebuchet MS"/>
                <a:ea typeface="Times New Roman"/>
                <a:cs typeface="Times New Roman"/>
              </a:rPr>
              <a:t> </a:t>
            </a:r>
            <a:r>
              <a:rPr lang="en-US" dirty="0" smtClean="0">
                <a:solidFill>
                  <a:srgbClr val="3E3E3E"/>
                </a:solidFill>
                <a:effectLst/>
                <a:latin typeface="Trebuchet MS"/>
                <a:ea typeface="Times New Roman"/>
                <a:cs typeface="Times New Roman"/>
              </a:rPr>
              <a:t>Don’t get upset when someone gives you feedback. Take their advice. Look at it as an opportunity to improve yourself. </a:t>
            </a:r>
            <a:endParaRPr lang="en-US" sz="1400" dirty="0">
              <a:solidFill>
                <a:srgbClr val="3E3E3E"/>
              </a:solidFill>
              <a:effectLst/>
              <a:latin typeface="Calibri"/>
              <a:ea typeface="Calibri"/>
              <a:cs typeface="Times New Roman"/>
            </a:endParaRPr>
          </a:p>
        </p:txBody>
      </p:sp>
    </p:spTree>
    <p:extLst>
      <p:ext uri="{BB962C8B-B14F-4D97-AF65-F5344CB8AC3E}">
        <p14:creationId xmlns:p14="http://schemas.microsoft.com/office/powerpoint/2010/main" val="3422515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i="1" dirty="0">
                <a:solidFill>
                  <a:srgbClr val="4F271C">
                    <a:satMod val="130000"/>
                  </a:srgbClr>
                </a:solidFill>
                <a:effectLst/>
              </a:rPr>
              <a:t>Skills for the Work Place to practice at home…</a:t>
            </a:r>
            <a:r>
              <a:rPr lang="en-US" sz="3200" dirty="0">
                <a:solidFill>
                  <a:srgbClr val="4F271C">
                    <a:satMod val="130000"/>
                  </a:srgbClr>
                </a:solidFill>
                <a:effectLst/>
              </a:rPr>
              <a:t/>
            </a:r>
            <a:br>
              <a:rPr lang="en-US" sz="3200" dirty="0">
                <a:solidFill>
                  <a:srgbClr val="4F271C">
                    <a:satMod val="130000"/>
                  </a:srgbClr>
                </a:solidFill>
                <a:effectLst/>
              </a:rPr>
            </a:br>
            <a:endParaRPr lang="en-US" dirty="0"/>
          </a:p>
        </p:txBody>
      </p:sp>
      <p:pic>
        <p:nvPicPr>
          <p:cNvPr id="4" name="Content Placeholder 3" descr="peanuts.jpg PEANUTS LUCY &amp;amp; CHARLIE BROWN image by wildnflgirl"/>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2514600"/>
            <a:ext cx="2857500" cy="2524125"/>
          </a:xfrm>
          <a:prstGeom prst="rect">
            <a:avLst/>
          </a:prstGeom>
          <a:noFill/>
          <a:ln>
            <a:noFill/>
          </a:ln>
        </p:spPr>
      </p:pic>
      <p:sp>
        <p:nvSpPr>
          <p:cNvPr id="5" name="Rectangle 4"/>
          <p:cNvSpPr/>
          <p:nvPr/>
        </p:nvSpPr>
        <p:spPr>
          <a:xfrm>
            <a:off x="4343400" y="2971800"/>
            <a:ext cx="4572000" cy="1401922"/>
          </a:xfrm>
          <a:prstGeom prst="rect">
            <a:avLst/>
          </a:prstGeom>
        </p:spPr>
        <p:txBody>
          <a:bodyPr>
            <a:spAutoFit/>
          </a:bodyPr>
          <a:lstStyle/>
          <a:p>
            <a:pPr marL="342900" marR="95250" lvl="0" indent="-342900">
              <a:lnSpc>
                <a:spcPct val="115000"/>
              </a:lnSpc>
              <a:spcBef>
                <a:spcPts val="0"/>
              </a:spcBef>
              <a:spcAft>
                <a:spcPts val="1000"/>
              </a:spcAft>
              <a:buSzPts val="1000"/>
              <a:buFont typeface="Symbol"/>
              <a:buChar char=""/>
              <a:tabLst>
                <a:tab pos="457200" algn="l"/>
              </a:tabLst>
            </a:pPr>
            <a:r>
              <a:rPr lang="en-US" sz="2000" b="1" dirty="0" smtClean="0">
                <a:solidFill>
                  <a:srgbClr val="3E3E3E"/>
                </a:solidFill>
                <a:effectLst/>
                <a:latin typeface="Trebuchet MS"/>
                <a:ea typeface="Times New Roman"/>
                <a:cs typeface="Times New Roman"/>
              </a:rPr>
              <a:t>Give good advice.</a:t>
            </a:r>
            <a:r>
              <a:rPr lang="en-US" sz="2000" dirty="0" smtClean="0">
                <a:solidFill>
                  <a:srgbClr val="3E3E3E"/>
                </a:solidFill>
                <a:effectLst/>
                <a:latin typeface="Trebuchet MS"/>
                <a:ea typeface="Times New Roman"/>
                <a:cs typeface="Times New Roman"/>
              </a:rPr>
              <a:t> </a:t>
            </a:r>
            <a:r>
              <a:rPr lang="en-US" dirty="0" smtClean="0">
                <a:solidFill>
                  <a:srgbClr val="3E3E3E"/>
                </a:solidFill>
                <a:effectLst/>
                <a:latin typeface="Trebuchet MS"/>
                <a:ea typeface="Times New Roman"/>
                <a:cs typeface="Times New Roman"/>
              </a:rPr>
              <a:t>Don’t insult the other person. Be sincere, honest and caring. Let the person know you believe they can do the job.</a:t>
            </a:r>
            <a:endParaRPr lang="en-US" sz="1400" dirty="0">
              <a:solidFill>
                <a:srgbClr val="3E3E3E"/>
              </a:solidFill>
              <a:effectLst/>
              <a:latin typeface="Calibri"/>
              <a:ea typeface="Calibri"/>
              <a:cs typeface="Times New Roman"/>
            </a:endParaRPr>
          </a:p>
        </p:txBody>
      </p:sp>
    </p:spTree>
    <p:extLst>
      <p:ext uri="{BB962C8B-B14F-4D97-AF65-F5344CB8AC3E}">
        <p14:creationId xmlns:p14="http://schemas.microsoft.com/office/powerpoint/2010/main" val="4218189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“Walk </a:t>
            </a:r>
            <a:r>
              <a:rPr lang="en-US" dirty="0" err="1" smtClean="0"/>
              <a:t>Abouts</a:t>
            </a:r>
            <a:r>
              <a:rPr lang="en-US" dirty="0" smtClean="0"/>
              <a:t>”</a:t>
            </a:r>
            <a:endParaRPr lang="en-US" dirty="0"/>
          </a:p>
        </p:txBody>
      </p:sp>
      <p:sp>
        <p:nvSpPr>
          <p:cNvPr id="3" name="Content Placeholder 2"/>
          <p:cNvSpPr>
            <a:spLocks noGrp="1"/>
          </p:cNvSpPr>
          <p:nvPr>
            <p:ph idx="1"/>
          </p:nvPr>
        </p:nvSpPr>
        <p:spPr/>
        <p:txBody>
          <a:bodyPr/>
          <a:lstStyle/>
          <a:p>
            <a:r>
              <a:rPr lang="en-US" dirty="0" smtClean="0"/>
              <a:t>Walk around your immediate neighborhood.</a:t>
            </a:r>
          </a:p>
          <a:p>
            <a:r>
              <a:rPr lang="en-US" dirty="0" smtClean="0"/>
              <a:t>Explore  all the potential jobs of interest.</a:t>
            </a:r>
          </a:p>
          <a:p>
            <a:r>
              <a:rPr lang="en-US" dirty="0" smtClean="0"/>
              <a:t>Observe people doing their jobs</a:t>
            </a:r>
          </a:p>
          <a:p>
            <a:r>
              <a:rPr lang="en-US" dirty="0" smtClean="0"/>
              <a:t>Make a list of potential jobs to explore</a:t>
            </a:r>
          </a:p>
          <a:p>
            <a:endParaRPr lang="en-US" dirty="0"/>
          </a:p>
        </p:txBody>
      </p:sp>
    </p:spTree>
    <p:extLst>
      <p:ext uri="{BB962C8B-B14F-4D97-AF65-F5344CB8AC3E}">
        <p14:creationId xmlns:p14="http://schemas.microsoft.com/office/powerpoint/2010/main" val="129478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p:txBody>
          <a:bodyPr/>
          <a:lstStyle/>
          <a:p>
            <a:r>
              <a:rPr lang="en-US" dirty="0" smtClean="0"/>
              <a:t>Look at Labor Market Information</a:t>
            </a:r>
          </a:p>
          <a:p>
            <a:r>
              <a:rPr lang="en-US" dirty="0" smtClean="0"/>
              <a:t>Identify Two or three possible employment opportunities in the rapid job growth sector.</a:t>
            </a:r>
          </a:p>
          <a:p>
            <a:r>
              <a:rPr lang="en-US" dirty="0" smtClean="0"/>
              <a:t>Start building capacity and practice job skills related jobs of interest.</a:t>
            </a:r>
          </a:p>
          <a:p>
            <a:endParaRPr lang="en-US" dirty="0" smtClean="0"/>
          </a:p>
          <a:p>
            <a:endParaRPr lang="en-US" dirty="0"/>
          </a:p>
          <a:p>
            <a:endParaRPr lang="en-US" dirty="0" smtClean="0"/>
          </a:p>
          <a:p>
            <a:endParaRPr lang="en-US" dirty="0" smtClean="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876800"/>
            <a:ext cx="2782054"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655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the Learning</a:t>
            </a:r>
            <a:endParaRPr lang="en-US" dirty="0"/>
          </a:p>
        </p:txBody>
      </p:sp>
      <p:sp>
        <p:nvSpPr>
          <p:cNvPr id="3" name="Content Placeholder 2"/>
          <p:cNvSpPr>
            <a:spLocks noGrp="1"/>
          </p:cNvSpPr>
          <p:nvPr>
            <p:ph idx="1"/>
          </p:nvPr>
        </p:nvSpPr>
        <p:spPr/>
        <p:txBody>
          <a:bodyPr/>
          <a:lstStyle/>
          <a:p>
            <a:r>
              <a:rPr lang="en-US" dirty="0" smtClean="0"/>
              <a:t>Encourage job exploration</a:t>
            </a:r>
          </a:p>
          <a:p>
            <a:r>
              <a:rPr lang="en-US" dirty="0" smtClean="0"/>
              <a:t>Link job skill building to opportunities in learning environments, community groups, volunteerism, AND chores.</a:t>
            </a:r>
          </a:p>
          <a:p>
            <a:r>
              <a:rPr lang="en-US" dirty="0" smtClean="0"/>
              <a:t>Provide consistent praise for work and or tasks performed.</a:t>
            </a:r>
          </a:p>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116265"/>
            <a:ext cx="1905000" cy="263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722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about culture change</a:t>
            </a:r>
            <a:endParaRPr lang="en-US" dirty="0"/>
          </a:p>
        </p:txBody>
      </p:sp>
      <p:sp>
        <p:nvSpPr>
          <p:cNvPr id="3" name="Content Placeholder 2"/>
          <p:cNvSpPr>
            <a:spLocks noGrp="1"/>
          </p:cNvSpPr>
          <p:nvPr>
            <p:ph idx="1"/>
          </p:nvPr>
        </p:nvSpPr>
        <p:spPr/>
        <p:txBody>
          <a:bodyPr>
            <a:normAutofit lnSpcReduction="10000"/>
          </a:bodyPr>
          <a:lstStyle/>
          <a:p>
            <a:r>
              <a:rPr lang="en-US" dirty="0" smtClean="0"/>
              <a:t>Culture is made up of the interlocking values, beliefs, assumptions, attitudes, and behaviors shared by a group of people.</a:t>
            </a:r>
          </a:p>
          <a:p>
            <a:r>
              <a:rPr lang="en-US" dirty="0" smtClean="0"/>
              <a:t>Culture is the behavior that results when a group arrives at a set of generally unspoken and unwritten rules for working together.</a:t>
            </a:r>
          </a:p>
          <a:p>
            <a:r>
              <a:rPr lang="en-US" dirty="0" smtClean="0"/>
              <a:t>The elements fit together as a mutually reinforcing system and combine to prevent any attempt to change it.</a:t>
            </a:r>
          </a:p>
          <a:p>
            <a:endParaRPr lang="en-US" dirty="0"/>
          </a:p>
        </p:txBody>
      </p:sp>
    </p:spTree>
    <p:extLst>
      <p:ext uri="{BB962C8B-B14F-4D97-AF65-F5344CB8AC3E}">
        <p14:creationId xmlns:p14="http://schemas.microsoft.com/office/powerpoint/2010/main" val="771950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about culture change</a:t>
            </a:r>
            <a:endParaRPr lang="en-US" dirty="0"/>
          </a:p>
        </p:txBody>
      </p:sp>
      <p:sp>
        <p:nvSpPr>
          <p:cNvPr id="3" name="Content Placeholder 2"/>
          <p:cNvSpPr>
            <a:spLocks noGrp="1"/>
          </p:cNvSpPr>
          <p:nvPr>
            <p:ph idx="1"/>
          </p:nvPr>
        </p:nvSpPr>
        <p:spPr/>
        <p:txBody>
          <a:bodyPr>
            <a:normAutofit/>
          </a:bodyPr>
          <a:lstStyle/>
          <a:p>
            <a:r>
              <a:rPr lang="en-US" dirty="0" smtClean="0"/>
              <a:t>That’s why single fix changes such as the introduction of some new process, may appear to make progress for a while, but eventually the interlocking elements of the culture takes over and the change is drawn back into the existing culture.</a:t>
            </a:r>
          </a:p>
          <a:p>
            <a:r>
              <a:rPr lang="en-US" dirty="0" smtClean="0"/>
              <a:t>It is also why changing the accepted culture can feel like rolling rocks uphill.</a:t>
            </a:r>
          </a:p>
          <a:p>
            <a:endParaRPr lang="en-US" dirty="0"/>
          </a:p>
        </p:txBody>
      </p:sp>
    </p:spTree>
    <p:extLst>
      <p:ext uri="{BB962C8B-B14F-4D97-AF65-F5344CB8AC3E}">
        <p14:creationId xmlns:p14="http://schemas.microsoft.com/office/powerpoint/2010/main" val="2937610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drives culture change </a:t>
            </a:r>
            <a:endParaRPr lang="en-US" dirty="0"/>
          </a:p>
        </p:txBody>
      </p:sp>
      <p:sp>
        <p:nvSpPr>
          <p:cNvPr id="3" name="Content Placeholder 2"/>
          <p:cNvSpPr>
            <a:spLocks noGrp="1"/>
          </p:cNvSpPr>
          <p:nvPr>
            <p:ph idx="1"/>
          </p:nvPr>
        </p:nvSpPr>
        <p:spPr/>
        <p:txBody>
          <a:bodyPr/>
          <a:lstStyle/>
          <a:p>
            <a:r>
              <a:rPr lang="en-US" dirty="0" smtClean="0"/>
              <a:t>For people to consider culture change, usually a significant event must occur.</a:t>
            </a:r>
          </a:p>
          <a:p>
            <a:r>
              <a:rPr lang="en-US" dirty="0" smtClean="0"/>
              <a:t>An event that rocks their world such as lose of household income, medical crisis, or decrease in funding.</a:t>
            </a:r>
          </a:p>
          <a:p>
            <a:r>
              <a:rPr lang="en-US" dirty="0" smtClean="0"/>
              <a:t>“If you want to make enemies try to change something.”</a:t>
            </a:r>
          </a:p>
          <a:p>
            <a:pPr lvl="2"/>
            <a:r>
              <a:rPr lang="en-US" dirty="0" smtClean="0"/>
              <a:t>Woodrow Wilson</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1764" y="4876800"/>
            <a:ext cx="3463636"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1639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 sense of urgency </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a:t>Department of Justice findings</a:t>
            </a:r>
          </a:p>
          <a:p>
            <a:pPr marL="0" indent="0">
              <a:buNone/>
            </a:pPr>
            <a:endParaRPr lang="en-US" sz="800" dirty="0"/>
          </a:p>
          <a:p>
            <a:pPr marL="0" indent="0">
              <a:buNone/>
            </a:pPr>
            <a:r>
              <a:rPr lang="en-US" b="1" dirty="0">
                <a:solidFill>
                  <a:srgbClr val="008080"/>
                </a:solidFill>
              </a:rPr>
              <a:t>How it Started…</a:t>
            </a:r>
          </a:p>
          <a:p>
            <a:pPr marL="366713" lvl="1" indent="0">
              <a:buNone/>
            </a:pPr>
            <a:endParaRPr lang="en-US" sz="800" dirty="0"/>
          </a:p>
          <a:p>
            <a:pPr marL="366713" lvl="1" indent="0">
              <a:buNone/>
            </a:pPr>
            <a:r>
              <a:rPr lang="en-US" dirty="0"/>
              <a:t>DOJ was investigating a violation of Title II of ADA of 1990.  </a:t>
            </a:r>
            <a:endParaRPr lang="en-US" sz="1000" dirty="0"/>
          </a:p>
          <a:p>
            <a:pPr marL="366713" lvl="1" indent="0">
              <a:buNone/>
            </a:pPr>
            <a:r>
              <a:rPr lang="en-US" dirty="0"/>
              <a:t>Resulting in an </a:t>
            </a:r>
            <a:r>
              <a:rPr lang="en-US" b="1" dirty="0">
                <a:solidFill>
                  <a:srgbClr val="008080"/>
                </a:solidFill>
              </a:rPr>
              <a:t>Interim Settlement Agreement </a:t>
            </a:r>
            <a:r>
              <a:rPr lang="en-US" dirty="0"/>
              <a:t>and the understanding and agreement that DOJ would continue its investigation.</a:t>
            </a:r>
            <a:endParaRPr lang="en-US" sz="2400" b="1"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815741"/>
            <a:ext cx="176682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840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98080" cy="1143000"/>
          </a:xfrm>
        </p:spPr>
        <p:txBody>
          <a:bodyPr/>
          <a:lstStyle/>
          <a:p>
            <a:r>
              <a:rPr lang="en-US" dirty="0" smtClean="0"/>
              <a:t>Creating a sense of urgency </a:t>
            </a:r>
            <a:endParaRPr lang="en-US" dirty="0"/>
          </a:p>
        </p:txBody>
      </p:sp>
      <p:sp>
        <p:nvSpPr>
          <p:cNvPr id="3" name="Content Placeholder 2"/>
          <p:cNvSpPr>
            <a:spLocks noGrp="1"/>
          </p:cNvSpPr>
          <p:nvPr>
            <p:ph idx="1"/>
          </p:nvPr>
        </p:nvSpPr>
        <p:spPr/>
        <p:txBody>
          <a:bodyPr/>
          <a:lstStyle/>
          <a:p>
            <a:r>
              <a:rPr lang="en-US" dirty="0" smtClean="0"/>
              <a:t>Department of Justice findings</a:t>
            </a:r>
          </a:p>
          <a:p>
            <a:r>
              <a:rPr lang="en-US" dirty="0" smtClean="0"/>
              <a:t>Adults</a:t>
            </a:r>
          </a:p>
          <a:p>
            <a:pPr lvl="1"/>
            <a:r>
              <a:rPr lang="en-US" sz="2400" b="1" dirty="0">
                <a:solidFill>
                  <a:srgbClr val="008080"/>
                </a:solidFill>
              </a:rPr>
              <a:t>80%</a:t>
            </a:r>
            <a:r>
              <a:rPr lang="en-US" sz="2400" dirty="0">
                <a:solidFill>
                  <a:srgbClr val="008080"/>
                </a:solidFill>
              </a:rPr>
              <a:t> </a:t>
            </a:r>
            <a:r>
              <a:rPr lang="en-US" sz="2400" dirty="0"/>
              <a:t>of people with I/DD receiving state                  services (about 2,700) are placed in                       sheltered workshops or facility based day programs.</a:t>
            </a:r>
          </a:p>
          <a:p>
            <a:pPr marL="366713" lvl="1" indent="0">
              <a:buNone/>
            </a:pPr>
            <a:endParaRPr lang="en-US" sz="800" dirty="0"/>
          </a:p>
          <a:p>
            <a:pPr lvl="1"/>
            <a:r>
              <a:rPr lang="en-US" sz="2400" b="1" dirty="0">
                <a:solidFill>
                  <a:srgbClr val="008080"/>
                </a:solidFill>
              </a:rPr>
              <a:t>12% </a:t>
            </a:r>
            <a:r>
              <a:rPr lang="en-US" sz="2400" dirty="0"/>
              <a:t>(about 385) engage in individualized, integrated employment</a:t>
            </a:r>
          </a:p>
          <a:p>
            <a:pPr marL="366713" lvl="1" indent="0">
              <a:buNone/>
            </a:pPr>
            <a:endParaRPr lang="en-US" sz="800" dirty="0"/>
          </a:p>
          <a:p>
            <a:pPr lvl="1"/>
            <a:r>
              <a:rPr lang="en-US" sz="2400" dirty="0"/>
              <a:t>The state over-relied on segregated service settings </a:t>
            </a:r>
            <a:r>
              <a:rPr lang="en-US" sz="2400" b="1" dirty="0">
                <a:solidFill>
                  <a:srgbClr val="008080"/>
                </a:solidFill>
              </a:rPr>
              <a:t>to the exclusion of integrated alternatives</a:t>
            </a:r>
            <a:r>
              <a:rPr lang="en-US" sz="2400" dirty="0"/>
              <a:t>.</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7847" y="1066800"/>
            <a:ext cx="169615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547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74984"/>
            <a:ext cx="7498080" cy="1143000"/>
          </a:xfrm>
        </p:spPr>
        <p:txBody>
          <a:bodyPr/>
          <a:lstStyle/>
          <a:p>
            <a:r>
              <a:rPr lang="en-US" dirty="0"/>
              <a:t>Creating a sense of urgency </a:t>
            </a:r>
          </a:p>
        </p:txBody>
      </p:sp>
      <p:sp>
        <p:nvSpPr>
          <p:cNvPr id="3" name="Content Placeholder 2"/>
          <p:cNvSpPr>
            <a:spLocks noGrp="1"/>
          </p:cNvSpPr>
          <p:nvPr>
            <p:ph idx="1"/>
          </p:nvPr>
        </p:nvSpPr>
        <p:spPr>
          <a:xfrm>
            <a:off x="990600" y="2057400"/>
            <a:ext cx="7498080" cy="4800600"/>
          </a:xfrm>
        </p:spPr>
        <p:txBody>
          <a:bodyPr>
            <a:normAutofit lnSpcReduction="10000"/>
          </a:bodyPr>
          <a:lstStyle/>
          <a:p>
            <a:pPr marL="0" indent="0">
              <a:buNone/>
            </a:pPr>
            <a:endParaRPr lang="en-US" dirty="0" smtClean="0"/>
          </a:p>
          <a:p>
            <a:pPr marL="0" indent="0">
              <a:buNone/>
            </a:pPr>
            <a:r>
              <a:rPr lang="en-US" dirty="0"/>
              <a:t>Department of Justice findings</a:t>
            </a:r>
          </a:p>
          <a:p>
            <a:pPr marL="0" indent="0">
              <a:buNone/>
            </a:pPr>
            <a:endParaRPr lang="en-US" dirty="0"/>
          </a:p>
          <a:p>
            <a:pPr marL="0" indent="0">
              <a:buNone/>
            </a:pPr>
            <a:r>
              <a:rPr lang="en-US" dirty="0" smtClean="0"/>
              <a:t>Youth </a:t>
            </a:r>
            <a:r>
              <a:rPr lang="en-US" dirty="0"/>
              <a:t>in Transition</a:t>
            </a:r>
          </a:p>
          <a:p>
            <a:pPr marL="0" indent="0">
              <a:buNone/>
            </a:pPr>
            <a:endParaRPr lang="en-US" sz="1200" b="1" dirty="0">
              <a:solidFill>
                <a:srgbClr val="008080"/>
              </a:solidFill>
            </a:endParaRPr>
          </a:p>
          <a:p>
            <a:pPr lvl="1"/>
            <a:r>
              <a:rPr lang="en-US" sz="2400" dirty="0"/>
              <a:t>Between </a:t>
            </a:r>
            <a:r>
              <a:rPr lang="en-US" sz="2400" b="1" dirty="0">
                <a:solidFill>
                  <a:srgbClr val="008080"/>
                </a:solidFill>
              </a:rPr>
              <a:t>2010 – 2012 </a:t>
            </a:r>
            <a:r>
              <a:rPr lang="en-US" sz="2400" dirty="0"/>
              <a:t>only about </a:t>
            </a:r>
            <a:r>
              <a:rPr lang="en-US" sz="2400" b="1" dirty="0">
                <a:solidFill>
                  <a:srgbClr val="008080"/>
                </a:solidFill>
              </a:rPr>
              <a:t>5%</a:t>
            </a:r>
            <a:r>
              <a:rPr lang="en-US" sz="2400" b="1" dirty="0"/>
              <a:t>                               </a:t>
            </a:r>
            <a:r>
              <a:rPr lang="en-US" sz="2400" dirty="0"/>
              <a:t>of youth with I/DD who transitioned out                            of high school and into integrated jobs.  </a:t>
            </a:r>
          </a:p>
          <a:p>
            <a:pPr marL="366713" lvl="1" indent="0">
              <a:buNone/>
            </a:pPr>
            <a:endParaRPr lang="en-US" sz="1200" dirty="0"/>
          </a:p>
          <a:p>
            <a:pPr lvl="1"/>
            <a:r>
              <a:rPr lang="en-US" sz="2400" dirty="0"/>
              <a:t>Many of youth enrolled in transition services were found to be able to work and not opposed to doing so.</a:t>
            </a:r>
          </a:p>
          <a:p>
            <a:pPr marL="82296"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502744"/>
            <a:ext cx="2819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438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498080" cy="1143000"/>
          </a:xfrm>
        </p:spPr>
        <p:txBody>
          <a:bodyPr/>
          <a:lstStyle/>
          <a:p>
            <a:r>
              <a:rPr lang="en-US" dirty="0"/>
              <a:t>Creating a sense of urgency </a:t>
            </a:r>
          </a:p>
        </p:txBody>
      </p:sp>
      <p:sp>
        <p:nvSpPr>
          <p:cNvPr id="3" name="Content Placeholder 2"/>
          <p:cNvSpPr>
            <a:spLocks noGrp="1"/>
          </p:cNvSpPr>
          <p:nvPr>
            <p:ph idx="1"/>
          </p:nvPr>
        </p:nvSpPr>
        <p:spPr/>
        <p:txBody>
          <a:bodyPr>
            <a:normAutofit lnSpcReduction="10000"/>
          </a:bodyPr>
          <a:lstStyle/>
          <a:p>
            <a:pPr marL="0" lvl="0" indent="0" fontAlgn="base">
              <a:spcBef>
                <a:spcPts val="700"/>
              </a:spcBef>
              <a:spcAft>
                <a:spcPct val="0"/>
              </a:spcAft>
              <a:buClr>
                <a:srgbClr val="B0CCB0"/>
              </a:buClr>
              <a:buSzPct val="60000"/>
              <a:buNone/>
            </a:pPr>
            <a:r>
              <a:rPr lang="en-US" dirty="0">
                <a:solidFill>
                  <a:prstClr val="black"/>
                </a:solidFill>
                <a:latin typeface="Tw Cen MT"/>
              </a:rPr>
              <a:t>RI’s Response</a:t>
            </a:r>
          </a:p>
          <a:p>
            <a:pPr marL="0" lvl="0" indent="0" fontAlgn="base">
              <a:spcBef>
                <a:spcPts val="700"/>
              </a:spcBef>
              <a:spcAft>
                <a:spcPct val="0"/>
              </a:spcAft>
              <a:buClr>
                <a:srgbClr val="B0CCB0"/>
              </a:buClr>
              <a:buSzPct val="60000"/>
              <a:buNone/>
            </a:pPr>
            <a:endParaRPr lang="en-US" b="1" dirty="0" smtClean="0">
              <a:solidFill>
                <a:srgbClr val="008080"/>
              </a:solidFill>
              <a:latin typeface="Tw Cen MT"/>
            </a:endParaRPr>
          </a:p>
          <a:p>
            <a:pPr marL="0" lvl="0" indent="0" fontAlgn="base">
              <a:spcBef>
                <a:spcPts val="700"/>
              </a:spcBef>
              <a:spcAft>
                <a:spcPct val="0"/>
              </a:spcAft>
              <a:buClr>
                <a:srgbClr val="B0CCB0"/>
              </a:buClr>
              <a:buSzPct val="60000"/>
              <a:buNone/>
            </a:pPr>
            <a:r>
              <a:rPr lang="en-US" b="1" dirty="0" smtClean="0">
                <a:solidFill>
                  <a:srgbClr val="008080"/>
                </a:solidFill>
                <a:latin typeface="Tw Cen MT"/>
              </a:rPr>
              <a:t>The </a:t>
            </a:r>
            <a:r>
              <a:rPr lang="en-US" b="1" dirty="0">
                <a:solidFill>
                  <a:srgbClr val="008080"/>
                </a:solidFill>
                <a:latin typeface="Tw Cen MT"/>
              </a:rPr>
              <a:t>Options</a:t>
            </a:r>
          </a:p>
          <a:p>
            <a:pPr marL="639763" lvl="1" indent="-273050" fontAlgn="base">
              <a:spcAft>
                <a:spcPct val="0"/>
              </a:spcAft>
              <a:buClr>
                <a:srgbClr val="72A376"/>
              </a:buClr>
              <a:buSzPct val="70000"/>
              <a:buFont typeface="Wingdings 2" pitchFamily="18" charset="2"/>
              <a:buChar char=""/>
            </a:pPr>
            <a:r>
              <a:rPr lang="en-US" sz="2400" dirty="0">
                <a:solidFill>
                  <a:prstClr val="black"/>
                </a:solidFill>
                <a:latin typeface="Tw Cen MT"/>
              </a:rPr>
              <a:t>Don’t enter into an agreement and go to court </a:t>
            </a:r>
            <a:r>
              <a:rPr lang="en-US" b="1" dirty="0">
                <a:solidFill>
                  <a:srgbClr val="008080"/>
                </a:solidFill>
                <a:latin typeface="Tw Cen MT"/>
              </a:rPr>
              <a:t>DOJ vs. RI</a:t>
            </a:r>
            <a:r>
              <a:rPr lang="en-US" dirty="0">
                <a:solidFill>
                  <a:prstClr val="black"/>
                </a:solidFill>
                <a:latin typeface="Tw Cen MT"/>
              </a:rPr>
              <a:t>.</a:t>
            </a:r>
          </a:p>
          <a:p>
            <a:pPr marL="366713" lvl="1" indent="0" fontAlgn="base">
              <a:spcAft>
                <a:spcPct val="0"/>
              </a:spcAft>
              <a:buClr>
                <a:srgbClr val="72A376"/>
              </a:buClr>
              <a:buSzPct val="70000"/>
              <a:buNone/>
            </a:pPr>
            <a:r>
              <a:rPr lang="en-US" sz="2400" b="1" dirty="0">
                <a:solidFill>
                  <a:prstClr val="black"/>
                </a:solidFill>
                <a:latin typeface="Tw Cen MT"/>
              </a:rPr>
              <a:t>OR</a:t>
            </a:r>
          </a:p>
          <a:p>
            <a:pPr marL="639763" lvl="1" indent="-273050" fontAlgn="base">
              <a:spcAft>
                <a:spcPct val="0"/>
              </a:spcAft>
              <a:buClr>
                <a:srgbClr val="72A376"/>
              </a:buClr>
              <a:buSzPct val="70000"/>
              <a:buFont typeface="Wingdings 2" pitchFamily="18" charset="2"/>
              <a:buChar char=""/>
            </a:pPr>
            <a:endParaRPr lang="en-US" sz="800" dirty="0">
              <a:solidFill>
                <a:prstClr val="black"/>
              </a:solidFill>
              <a:latin typeface="Tw Cen MT"/>
            </a:endParaRPr>
          </a:p>
          <a:p>
            <a:pPr marL="639763" lvl="1" indent="-273050" fontAlgn="base">
              <a:spcAft>
                <a:spcPct val="0"/>
              </a:spcAft>
              <a:buClr>
                <a:srgbClr val="72A376"/>
              </a:buClr>
              <a:buSzPct val="70000"/>
              <a:buFont typeface="Wingdings 2" pitchFamily="18" charset="2"/>
              <a:buChar char=""/>
            </a:pPr>
            <a:r>
              <a:rPr lang="en-US" sz="2400" dirty="0">
                <a:solidFill>
                  <a:prstClr val="black"/>
                </a:solidFill>
                <a:latin typeface="Tw Cen MT"/>
              </a:rPr>
              <a:t>Enter into an agreement with DOJ over a ten year period that the state will transform its service system…</a:t>
            </a:r>
          </a:p>
          <a:p>
            <a:pPr marL="366713" lvl="1" indent="0" fontAlgn="base">
              <a:spcAft>
                <a:spcPct val="0"/>
              </a:spcAft>
              <a:buClr>
                <a:srgbClr val="72A376"/>
              </a:buClr>
              <a:buSzPct val="70000"/>
              <a:buNone/>
            </a:pPr>
            <a:endParaRPr lang="en-US" sz="2400" dirty="0">
              <a:solidFill>
                <a:prstClr val="black"/>
              </a:solidFill>
              <a:latin typeface="Tw Cen MT"/>
            </a:endParaRPr>
          </a:p>
          <a:p>
            <a:pPr marL="639763" lvl="1" indent="-273050" fontAlgn="base">
              <a:spcAft>
                <a:spcPct val="0"/>
              </a:spcAft>
              <a:buClr>
                <a:srgbClr val="72A376"/>
              </a:buClr>
              <a:buSzPct val="70000"/>
              <a:buFont typeface="Wingdings 2" pitchFamily="18" charset="2"/>
              <a:buChar char=""/>
            </a:pPr>
            <a:r>
              <a:rPr lang="en-US" dirty="0">
                <a:solidFill>
                  <a:prstClr val="black"/>
                </a:solidFill>
                <a:latin typeface="Tw Cen MT"/>
              </a:rPr>
              <a:t>Resulting in the </a:t>
            </a:r>
            <a:r>
              <a:rPr lang="en-US" b="1" dirty="0">
                <a:solidFill>
                  <a:srgbClr val="008080"/>
                </a:solidFill>
                <a:latin typeface="Tw Cen MT"/>
              </a:rPr>
              <a:t>Consent Decree! </a:t>
            </a:r>
            <a:endParaRPr lang="en-US" sz="2400" b="1" dirty="0">
              <a:solidFill>
                <a:srgbClr val="008080"/>
              </a:solidFill>
              <a:latin typeface="Tw Cen MT"/>
            </a:endParaRPr>
          </a:p>
          <a:p>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307432"/>
            <a:ext cx="1995369"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97784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252</TotalTime>
  <Words>1170</Words>
  <Application>Microsoft Office PowerPoint</Application>
  <PresentationFormat>On-screen Show (4:3)</PresentationFormat>
  <Paragraphs>130</Paragraphs>
  <Slides>25</Slides>
  <Notes>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Solstice</vt:lpstr>
      <vt:lpstr>Culture Change Series </vt:lpstr>
      <vt:lpstr>Culture exists for a reason</vt:lpstr>
      <vt:lpstr>Thinking about culture change</vt:lpstr>
      <vt:lpstr>Thinking about culture change</vt:lpstr>
      <vt:lpstr>What drives culture change </vt:lpstr>
      <vt:lpstr>Creating a sense of urgency  </vt:lpstr>
      <vt:lpstr>Creating a sense of urgency </vt:lpstr>
      <vt:lpstr>Creating a sense of urgency </vt:lpstr>
      <vt:lpstr>Creating a sense of urgency </vt:lpstr>
      <vt:lpstr>Creating a sense of urgency</vt:lpstr>
      <vt:lpstr>  If not now…When? Understanding that work should be an expectation of adulthood. For young persons with disabilities. </vt:lpstr>
      <vt:lpstr>IT ALL STARTS IN THE HOME</vt:lpstr>
      <vt:lpstr>IT ALL STARTS IN THE HOME</vt:lpstr>
      <vt:lpstr> Job Readiness is readying individuals for employment. </vt:lpstr>
      <vt:lpstr>Examples for the home environment</vt:lpstr>
      <vt:lpstr>Examples that extend from home to community</vt:lpstr>
      <vt:lpstr> Skills for the Work Place to practice at home… </vt:lpstr>
      <vt:lpstr>Skills for the Work Place to practice at home… </vt:lpstr>
      <vt:lpstr>Skills for the Work Place to practice at home… </vt:lpstr>
      <vt:lpstr>Skills for the Work Place to practice at home… </vt:lpstr>
      <vt:lpstr>Skills for the Work Place to practice at home… </vt:lpstr>
      <vt:lpstr>Skills for the Work Place to practice at home… </vt:lpstr>
      <vt:lpstr>Do “Walk Abouts”</vt:lpstr>
      <vt:lpstr>Research</vt:lpstr>
      <vt:lpstr>Support the Learning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change Series</dc:title>
  <dc:creator>Ken Renaud</dc:creator>
  <cp:lastModifiedBy>Joanne DelAngelo</cp:lastModifiedBy>
  <cp:revision>18</cp:revision>
  <cp:lastPrinted>2015-03-04T13:53:19Z</cp:lastPrinted>
  <dcterms:created xsi:type="dcterms:W3CDTF">2015-03-03T15:49:25Z</dcterms:created>
  <dcterms:modified xsi:type="dcterms:W3CDTF">2015-03-04T13:54:51Z</dcterms:modified>
</cp:coreProperties>
</file>